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3">
  <p:sldMasterIdLst>
    <p:sldMasterId id="2147483648" r:id="rId1"/>
  </p:sldMasterIdLst>
  <p:notesMasterIdLst>
    <p:notesMasterId r:id="rId11"/>
  </p:notesMasterIdLst>
  <p:sldIdLst>
    <p:sldId id="339" r:id="rId2"/>
    <p:sldId id="349" r:id="rId3"/>
    <p:sldId id="366" r:id="rId4"/>
    <p:sldId id="350" r:id="rId5"/>
    <p:sldId id="359" r:id="rId6"/>
    <p:sldId id="351" r:id="rId7"/>
    <p:sldId id="365" r:id="rId8"/>
    <p:sldId id="364" r:id="rId9"/>
    <p:sldId id="363" r:id="rId10"/>
  </p:sldIdLst>
  <p:sldSz cx="9144000" cy="5143500" type="screen16x9"/>
  <p:notesSz cx="6797675" cy="9926638"/>
  <p:defaultTextStyle>
    <a:defPPr>
      <a:defRPr lang="ru-RU"/>
    </a:defPPr>
    <a:lvl1pPr marL="0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98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98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96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96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94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94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92" algn="l" defTabSz="91439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D36"/>
    <a:srgbClr val="69BA2E"/>
    <a:srgbClr val="71BF43"/>
    <a:srgbClr val="F04D22"/>
    <a:srgbClr val="FF9900"/>
    <a:srgbClr val="60A82A"/>
    <a:srgbClr val="8CC63E"/>
    <a:srgbClr val="78AC32"/>
    <a:srgbClr val="70B744"/>
    <a:srgbClr val="0060A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9823" autoAdjust="0"/>
    <p:restoredTop sz="94354" autoAdjust="0"/>
  </p:normalViewPr>
  <p:slideViewPr>
    <p:cSldViewPr>
      <p:cViewPr varScale="1">
        <p:scale>
          <a:sx n="83" d="100"/>
          <a:sy n="83" d="100"/>
        </p:scale>
        <p:origin x="-90" y="-1032"/>
      </p:cViewPr>
      <p:guideLst>
        <p:guide orient="horz" pos="2160"/>
        <p:guide orient="horz" pos="1620"/>
        <p:guide pos="288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3228A-76AA-46A0-84F1-C59510D4B7F3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AD41C-A792-4816-BA5E-6EA0AE8F17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035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98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98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96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96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94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94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92" algn="l" defTabSz="91439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2" y="1597821"/>
            <a:ext cx="7772400" cy="110252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1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1EC09-A101-4A34-82F7-F6166FE2AAF9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5488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6E15C-BB23-4B29-92B8-6865D3F48305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769297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57400" cy="438864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019800" cy="438864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EFF66-0A77-4AC6-A1F0-3C000D032D1C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581751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277BE-481B-4FD9-B0AE-7E8B79C1657A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77083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4" y="3305179"/>
            <a:ext cx="7772400" cy="102155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4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9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917A4-E088-4C5F-86E6-C754B26E37CE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7445681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2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B33B-94BB-46F1-ABAA-FBFF7C39A9F7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0746744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7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7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398" indent="0">
              <a:buNone/>
              <a:defRPr sz="1800" b="1"/>
            </a:lvl3pPr>
            <a:lvl4pPr marL="1371598" indent="0">
              <a:buNone/>
              <a:defRPr sz="1600" b="1"/>
            </a:lvl4pPr>
            <a:lvl5pPr marL="1828796" indent="0">
              <a:buNone/>
              <a:defRPr sz="1600" b="1"/>
            </a:lvl5pPr>
            <a:lvl6pPr marL="2285996" indent="0">
              <a:buNone/>
              <a:defRPr sz="1600" b="1"/>
            </a:lvl6pPr>
            <a:lvl7pPr marL="2743194" indent="0">
              <a:buNone/>
              <a:defRPr sz="1600" b="1"/>
            </a:lvl7pPr>
            <a:lvl8pPr marL="3200394" indent="0">
              <a:buNone/>
              <a:defRPr sz="1600" b="1"/>
            </a:lvl8pPr>
            <a:lvl9pPr marL="3657592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6FA-1E5C-442E-BE00-2068D8EF5826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4965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DAFE2-3BC4-4F2A-AC5F-9E1BF51E9B1B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822570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BC110-D748-4155-AA37-F52EE2D5D936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613164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04787"/>
            <a:ext cx="3008312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2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398" indent="0">
              <a:buNone/>
              <a:defRPr sz="1000"/>
            </a:lvl3pPr>
            <a:lvl4pPr marL="1371598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9106A-12A5-4C08-A509-FF6AF21EB899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175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398" indent="0">
              <a:buNone/>
              <a:defRPr sz="2400"/>
            </a:lvl3pPr>
            <a:lvl4pPr marL="1371598" indent="0">
              <a:buNone/>
              <a:defRPr sz="2000"/>
            </a:lvl4pPr>
            <a:lvl5pPr marL="1828796" indent="0">
              <a:buNone/>
              <a:defRPr sz="2000"/>
            </a:lvl5pPr>
            <a:lvl6pPr marL="2285996" indent="0">
              <a:buNone/>
              <a:defRPr sz="2000"/>
            </a:lvl6pPr>
            <a:lvl7pPr marL="2743194" indent="0">
              <a:buNone/>
              <a:defRPr sz="2000"/>
            </a:lvl7pPr>
            <a:lvl8pPr marL="3200394" indent="0">
              <a:buNone/>
              <a:defRPr sz="2000"/>
            </a:lvl8pPr>
            <a:lvl9pPr marL="3657592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398" indent="0">
              <a:buNone/>
              <a:defRPr sz="1000"/>
            </a:lvl3pPr>
            <a:lvl4pPr marL="1371598" indent="0">
              <a:buNone/>
              <a:defRPr sz="1000"/>
            </a:lvl4pPr>
            <a:lvl5pPr marL="1828796" indent="0">
              <a:buNone/>
              <a:defRPr sz="1000"/>
            </a:lvl5pPr>
            <a:lvl6pPr marL="2285996" indent="0">
              <a:buNone/>
              <a:defRPr sz="1000"/>
            </a:lvl6pPr>
            <a:lvl7pPr marL="2743194" indent="0">
              <a:buNone/>
              <a:defRPr sz="1000"/>
            </a:lvl7pPr>
            <a:lvl8pPr marL="3200394" indent="0">
              <a:buNone/>
              <a:defRPr sz="1000"/>
            </a:lvl8pPr>
            <a:lvl9pPr marL="3657592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87DAC-DB81-4AAB-ACBD-6BE7388296F2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49626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5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0179-6548-4195-9C9B-E9BE97DF4D1C}" type="datetime1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5"/>
            <a:ext cx="2895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5"/>
            <a:ext cx="2133600" cy="2738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35080-DA93-457F-8D82-0AEAB95A120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6080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hf hdr="0" ftr="0" dt="0"/>
  <p:txStyles>
    <p:titleStyle>
      <a:lvl1pPr algn="ctr" defTabSz="91439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3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98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96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96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94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94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93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92" indent="-228600" algn="l" defTabSz="91439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98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96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94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92" algn="l" defTabSz="91439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13" Type="http://schemas.openxmlformats.org/officeDocument/2006/relationships/image" Target="../media/image21.jpeg"/><Relationship Id="rId3" Type="http://schemas.openxmlformats.org/officeDocument/2006/relationships/image" Target="../media/image2.pn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17" Type="http://schemas.openxmlformats.org/officeDocument/2006/relationships/image" Target="../media/image25.jpeg"/><Relationship Id="rId2" Type="http://schemas.openxmlformats.org/officeDocument/2006/relationships/image" Target="../media/image11.jpeg"/><Relationship Id="rId16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5" Type="http://schemas.openxmlformats.org/officeDocument/2006/relationships/image" Target="../media/image2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Relationship Id="rId1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0034" y="714362"/>
            <a:ext cx="7103712" cy="2973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ÐÐ°ÑÑÐ¸Ð½ÐºÐ¸ Ð¿Ð¾ Ð·Ð°Ð¿ÑÐ¾ÑÑ Ð²Ð¾ÑÐºÐ»Ð¸ÑÐ°ÑÐµÐ»ÑÐ½ÑÐ¹ Ð·Ð½Ð°Ð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39502"/>
            <a:ext cx="428596" cy="1875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071802" y="428626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МБОУ СОШ № </a:t>
            </a:r>
            <a:r>
              <a:rPr lang="ru-RU" b="1" dirty="0" smtClean="0"/>
              <a:t>5</a:t>
            </a:r>
            <a:endParaRPr lang="ru-RU" b="1" dirty="0"/>
          </a:p>
          <a:p>
            <a:pPr algn="ctr"/>
            <a:r>
              <a:rPr lang="ru-RU" b="1" dirty="0"/>
              <a:t> </a:t>
            </a:r>
            <a:r>
              <a:rPr lang="ru-RU" b="1" dirty="0" smtClean="0"/>
              <a:t>г. Дивногорск, 2020г.</a:t>
            </a:r>
            <a:endParaRPr lang="ru-RU" b="1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5620" y="1000114"/>
            <a:ext cx="2038380" cy="170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828675" y="273844"/>
            <a:ext cx="7559749" cy="68818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3008"/>
            </a:lvl1pPr>
          </a:lstStyle>
          <a:p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683568" y="1039044"/>
            <a:ext cx="8136904" cy="389016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514350" indent="-514350" algn="just">
              <a:lnSpc>
                <a:spcPct val="100000"/>
              </a:lnSpc>
              <a:buClr>
                <a:srgbClr val="FF0000"/>
              </a:buClr>
              <a:buNone/>
            </a:pPr>
            <a:r>
              <a:rPr lang="ru-RU" b="1" dirty="0" smtClean="0"/>
              <a:t>1) </a:t>
            </a:r>
            <a:r>
              <a:rPr b="1" dirty="0" smtClean="0"/>
              <a:t>СОЗДАНИЕ </a:t>
            </a:r>
            <a:r>
              <a:rPr b="1" dirty="0"/>
              <a:t>УСЛОВИЙ ДЛЯ ВНЕДРЕНИЯ </a:t>
            </a:r>
            <a:r>
              <a:rPr dirty="0"/>
              <a:t>на уровнях</a:t>
            </a:r>
            <a:r>
              <a:rPr lang="ru-RU" dirty="0"/>
              <a:t> </a:t>
            </a:r>
            <a:r>
              <a:rPr dirty="0"/>
              <a:t>начального</a:t>
            </a:r>
            <a:r>
              <a:rPr lang="ru-RU" dirty="0"/>
              <a:t> </a:t>
            </a:r>
            <a:r>
              <a:rPr dirty="0"/>
              <a:t>общего, основного общего и ( или) среднего общего образования новых методов </a:t>
            </a:r>
            <a:r>
              <a:rPr dirty="0" err="1"/>
              <a:t>обучения</a:t>
            </a:r>
            <a:r>
              <a:rPr dirty="0"/>
              <a:t> и </a:t>
            </a:r>
            <a:r>
              <a:rPr dirty="0" err="1"/>
              <a:t>воспитания</a:t>
            </a:r>
            <a:r>
              <a:rPr dirty="0"/>
              <a:t>, </a:t>
            </a:r>
            <a:r>
              <a:rPr dirty="0" err="1"/>
              <a:t>образовательных</a:t>
            </a:r>
            <a:r>
              <a:rPr dirty="0"/>
              <a:t> </a:t>
            </a:r>
            <a:r>
              <a:rPr dirty="0" err="1"/>
              <a:t>технологий</a:t>
            </a:r>
            <a:r>
              <a:rPr b="1" dirty="0"/>
              <a:t>, </a:t>
            </a:r>
            <a:r>
              <a:rPr dirty="0" err="1"/>
              <a:t>обеспечивающих</a:t>
            </a:r>
            <a:r>
              <a:rPr dirty="0"/>
              <a:t> </a:t>
            </a:r>
            <a:r>
              <a:rPr dirty="0" err="1"/>
              <a:t>освоение</a:t>
            </a:r>
            <a:r>
              <a:rPr dirty="0"/>
              <a:t> </a:t>
            </a:r>
            <a:r>
              <a:rPr dirty="0" err="1"/>
              <a:t>обучающимися</a:t>
            </a:r>
            <a:r>
              <a:rPr dirty="0"/>
              <a:t> </a:t>
            </a:r>
            <a:r>
              <a:rPr dirty="0" err="1"/>
              <a:t>основных</a:t>
            </a:r>
            <a:r>
              <a:rPr dirty="0"/>
              <a:t> и </a:t>
            </a:r>
            <a:r>
              <a:rPr dirty="0" err="1"/>
              <a:t>дополнительных</a:t>
            </a:r>
            <a:r>
              <a:rPr dirty="0"/>
              <a:t> </a:t>
            </a:r>
            <a:r>
              <a:rPr dirty="0" err="1"/>
              <a:t>общеобразовательных</a:t>
            </a:r>
            <a:r>
              <a:rPr lang="ru-RU" dirty="0"/>
              <a:t> </a:t>
            </a:r>
            <a:r>
              <a:rPr dirty="0" err="1"/>
              <a:t>программ</a:t>
            </a:r>
            <a:r>
              <a:rPr lang="ru-RU" dirty="0"/>
              <a:t> </a:t>
            </a:r>
            <a:r>
              <a:rPr dirty="0" err="1"/>
              <a:t>цифрового</a:t>
            </a:r>
            <a:r>
              <a:rPr dirty="0"/>
              <a:t>,</a:t>
            </a:r>
            <a:r>
              <a:rPr lang="ru-RU" dirty="0"/>
              <a:t> </a:t>
            </a:r>
            <a:r>
              <a:rPr dirty="0" err="1"/>
              <a:t>естественнонаучного</a:t>
            </a:r>
            <a:r>
              <a:rPr dirty="0"/>
              <a:t>, </a:t>
            </a:r>
            <a:r>
              <a:rPr dirty="0" err="1"/>
              <a:t>технического</a:t>
            </a:r>
            <a:r>
              <a:rPr dirty="0"/>
              <a:t> и </a:t>
            </a:r>
            <a:r>
              <a:rPr dirty="0" err="1"/>
              <a:t>гуманитарного</a:t>
            </a:r>
            <a:r>
              <a:rPr dirty="0"/>
              <a:t> </a:t>
            </a:r>
            <a:r>
              <a:rPr dirty="0" err="1" smtClean="0"/>
              <a:t>профилей</a:t>
            </a:r>
            <a:r>
              <a:rPr lang="ru-RU" dirty="0" smtClean="0"/>
              <a:t>.</a:t>
            </a:r>
          </a:p>
          <a:p>
            <a:pPr marL="514350" indent="-514350" algn="just">
              <a:lnSpc>
                <a:spcPct val="100000"/>
              </a:lnSpc>
              <a:buClr>
                <a:srgbClr val="FF0000"/>
              </a:buClr>
              <a:buAutoNum type="arabicParenR"/>
            </a:pPr>
            <a:endParaRPr lang="ru-RU" dirty="0" smtClean="0"/>
          </a:p>
          <a:p>
            <a:pPr algn="just">
              <a:lnSpc>
                <a:spcPct val="100000"/>
              </a:lnSpc>
              <a:buClr>
                <a:srgbClr val="FF0000"/>
              </a:buClr>
              <a:buNone/>
            </a:pPr>
            <a:r>
              <a:rPr lang="ru-RU" b="1" dirty="0" smtClean="0"/>
              <a:t>2) ОБЕСПЕЧЕНИЕ </a:t>
            </a:r>
            <a:r>
              <a:rPr lang="ru-RU" dirty="0" smtClean="0"/>
              <a:t>содержания и совершенствование методов обучения </a:t>
            </a:r>
            <a:r>
              <a:rPr dirty="0" smtClean="0"/>
              <a:t> </a:t>
            </a:r>
            <a:r>
              <a:rPr dirty="0"/>
              <a:t>предметов «Технология», «</a:t>
            </a:r>
            <a:r>
              <a:rPr dirty="0" err="1"/>
              <a:t>Информатика</a:t>
            </a:r>
            <a:r>
              <a:rPr dirty="0"/>
              <a:t>», «</a:t>
            </a:r>
            <a:r>
              <a:rPr dirty="0" err="1"/>
              <a:t>Основы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 </a:t>
            </a:r>
            <a:r>
              <a:rPr dirty="0" err="1"/>
              <a:t>жизнедеятельности</a:t>
            </a:r>
            <a:r>
              <a:rPr dirty="0" smtClean="0"/>
              <a:t>»</a:t>
            </a:r>
            <a:r>
              <a:rPr lang="ru-RU" dirty="0" smtClean="0"/>
              <a:t>.</a:t>
            </a:r>
            <a:endParaRPr lang="ru-RU" dirty="0"/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endParaRPr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214414" y="285734"/>
            <a:ext cx="6779094" cy="5655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smtClean="0"/>
              <a:t>«Точка роста»:  ЦЕЛИ</a:t>
            </a:r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Заголовок 1"/>
          <p:cNvSpPr txBox="1">
            <a:spLocks noGrp="1"/>
          </p:cNvSpPr>
          <p:nvPr>
            <p:ph type="title"/>
          </p:nvPr>
        </p:nvSpPr>
        <p:spPr>
          <a:xfrm>
            <a:off x="828675" y="273844"/>
            <a:ext cx="7559749" cy="688181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859536">
              <a:defRPr sz="3008"/>
            </a:lvl1pPr>
          </a:lstStyle>
          <a:p>
            <a:r>
              <a:rPr dirty="0"/>
              <a:t/>
            </a:r>
            <a:br>
              <a:rPr dirty="0"/>
            </a:br>
            <a:endParaRPr dirty="0"/>
          </a:p>
        </p:txBody>
      </p:sp>
      <p:sp>
        <p:nvSpPr>
          <p:cNvPr id="66" name="Объект 2"/>
          <p:cNvSpPr txBox="1">
            <a:spLocks noGrp="1"/>
          </p:cNvSpPr>
          <p:nvPr>
            <p:ph type="body" idx="1"/>
          </p:nvPr>
        </p:nvSpPr>
        <p:spPr>
          <a:xfrm>
            <a:off x="683568" y="1039044"/>
            <a:ext cx="8136904" cy="3604408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00000"/>
              </a:lnSpc>
              <a:buClr>
                <a:srgbClr val="FF0000"/>
              </a:buClr>
              <a:buNone/>
            </a:pPr>
            <a:endParaRPr dirty="0"/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rPr b="1" dirty="0"/>
              <a:t>ОБНОВЛЕНИЕ СОДЕРЖАНИЯ И СОВЕРШЕНСТВОВАНИЕ МЕТОДОВ </a:t>
            </a:r>
            <a:r>
              <a:rPr dirty="0" err="1"/>
              <a:t>обучения</a:t>
            </a:r>
            <a:r>
              <a:rPr dirty="0"/>
              <a:t> предметов «Технология», «</a:t>
            </a:r>
            <a:r>
              <a:rPr dirty="0" err="1"/>
              <a:t>Информатика</a:t>
            </a:r>
            <a:r>
              <a:rPr dirty="0"/>
              <a:t>», «</a:t>
            </a:r>
            <a:r>
              <a:rPr dirty="0" err="1"/>
              <a:t>Основы</a:t>
            </a:r>
            <a:r>
              <a:rPr dirty="0"/>
              <a:t> </a:t>
            </a:r>
            <a:r>
              <a:rPr dirty="0" err="1"/>
              <a:t>безопасности</a:t>
            </a:r>
            <a:r>
              <a:rPr dirty="0"/>
              <a:t> </a:t>
            </a:r>
            <a:r>
              <a:rPr dirty="0" err="1"/>
              <a:t>жизнедеятельности</a:t>
            </a:r>
            <a:r>
              <a:rPr dirty="0"/>
              <a:t>»</a:t>
            </a:r>
            <a:endParaRPr lang="ru-RU" dirty="0"/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endParaRPr dirty="0"/>
          </a:p>
          <a:p>
            <a:pPr algn="just">
              <a:lnSpc>
                <a:spcPct val="100000"/>
              </a:lnSpc>
              <a:buClr>
                <a:srgbClr val="FF0000"/>
              </a:buClr>
            </a:pPr>
            <a:r>
              <a:rPr b="1" dirty="0"/>
              <a:t>ИСПОЛЬЗОВАНИЕ ИНФРАСТРУКТУРЫ ВО ВНЕУРОЧНОЕ ВРЕМЯ </a:t>
            </a:r>
            <a:r>
              <a:rPr dirty="0" err="1"/>
              <a:t>как</a:t>
            </a:r>
            <a:r>
              <a:rPr dirty="0"/>
              <a:t> </a:t>
            </a:r>
            <a:r>
              <a:rPr dirty="0" err="1"/>
              <a:t>общественного</a:t>
            </a:r>
            <a:r>
              <a:rPr dirty="0"/>
              <a:t> </a:t>
            </a:r>
            <a:r>
              <a:rPr dirty="0" err="1"/>
              <a:t>пространства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развития</a:t>
            </a:r>
            <a:r>
              <a:rPr dirty="0"/>
              <a:t> </a:t>
            </a:r>
            <a:r>
              <a:rPr dirty="0" err="1"/>
              <a:t>общекультурных</a:t>
            </a:r>
            <a:r>
              <a:rPr dirty="0"/>
              <a:t> </a:t>
            </a:r>
            <a:r>
              <a:rPr dirty="0" err="1"/>
              <a:t>компетенций</a:t>
            </a:r>
            <a:r>
              <a:rPr dirty="0"/>
              <a:t> и </a:t>
            </a:r>
            <a:r>
              <a:rPr dirty="0" err="1"/>
              <a:t>цифровой</a:t>
            </a:r>
            <a:r>
              <a:rPr dirty="0"/>
              <a:t> </a:t>
            </a:r>
            <a:r>
              <a:rPr dirty="0" err="1"/>
              <a:t>грамотности</a:t>
            </a:r>
            <a:r>
              <a:rPr dirty="0"/>
              <a:t> </a:t>
            </a:r>
            <a:r>
              <a:rPr dirty="0" err="1"/>
              <a:t>населения</a:t>
            </a:r>
            <a:r>
              <a:rPr dirty="0"/>
              <a:t>, </a:t>
            </a:r>
            <a:r>
              <a:rPr dirty="0" err="1"/>
              <a:t>шахматного</a:t>
            </a:r>
            <a:r>
              <a:rPr dirty="0"/>
              <a:t> </a:t>
            </a:r>
            <a:r>
              <a:rPr dirty="0" err="1"/>
              <a:t>образования</a:t>
            </a:r>
            <a:r>
              <a:rPr dirty="0"/>
              <a:t>, </a:t>
            </a:r>
            <a:r>
              <a:rPr dirty="0" err="1"/>
              <a:t>проектной</a:t>
            </a:r>
            <a:r>
              <a:rPr dirty="0"/>
              <a:t> </a:t>
            </a:r>
            <a:r>
              <a:rPr dirty="0" err="1"/>
              <a:t>деятельности</a:t>
            </a:r>
            <a:r>
              <a:rPr dirty="0"/>
              <a:t>, </a:t>
            </a:r>
            <a:r>
              <a:rPr dirty="0" err="1"/>
              <a:t>творческой</a:t>
            </a:r>
            <a:r>
              <a:rPr dirty="0"/>
              <a:t>, </a:t>
            </a:r>
            <a:r>
              <a:rPr dirty="0" err="1"/>
              <a:t>социальной</a:t>
            </a:r>
            <a:r>
              <a:rPr dirty="0"/>
              <a:t> </a:t>
            </a:r>
            <a:r>
              <a:rPr dirty="0" err="1"/>
              <a:t>самореализации</a:t>
            </a:r>
            <a:r>
              <a:rPr dirty="0"/>
              <a:t> </a:t>
            </a:r>
            <a:r>
              <a:rPr dirty="0" err="1"/>
              <a:t>детей</a:t>
            </a:r>
            <a:r>
              <a:rPr dirty="0"/>
              <a:t>, </a:t>
            </a:r>
            <a:r>
              <a:rPr dirty="0" err="1"/>
              <a:t>педагогов</a:t>
            </a:r>
            <a:r>
              <a:rPr dirty="0"/>
              <a:t>, </a:t>
            </a:r>
            <a:r>
              <a:rPr dirty="0" err="1"/>
              <a:t>родительской</a:t>
            </a:r>
            <a:r>
              <a:rPr dirty="0"/>
              <a:t> </a:t>
            </a:r>
            <a:r>
              <a:rPr dirty="0" err="1"/>
              <a:t>общественности</a:t>
            </a:r>
            <a:endParaRPr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 txBox="1">
            <a:spLocks/>
          </p:cNvSpPr>
          <p:nvPr/>
        </p:nvSpPr>
        <p:spPr>
          <a:xfrm>
            <a:off x="1285852" y="214296"/>
            <a:ext cx="6779094" cy="5655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4400" b="1" dirty="0" smtClean="0"/>
              <a:t>«Точка роста»:  ЗАДАЧИ</a:t>
            </a:r>
            <a:endParaRPr lang="ru-RU" sz="4400" b="1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7096" y="987574"/>
            <a:ext cx="7885384" cy="4155926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dirty="0"/>
              <a:t>Основные общеобразовательные программы</a:t>
            </a:r>
            <a:r>
              <a:rPr lang="ru-RU" sz="4500" dirty="0"/>
              <a:t>:</a:t>
            </a:r>
          </a:p>
          <a:p>
            <a:pPr>
              <a:buNone/>
            </a:pPr>
            <a:r>
              <a:rPr lang="ru-RU" sz="4500" dirty="0"/>
              <a:t>«Технология», Информатика», «Основы безопасности жизнедеятельности»</a:t>
            </a:r>
          </a:p>
          <a:p>
            <a:pPr marL="0" indent="0">
              <a:buNone/>
            </a:pPr>
            <a:endParaRPr lang="ru-RU" sz="4500" dirty="0"/>
          </a:p>
          <a:p>
            <a:pPr algn="just"/>
            <a:r>
              <a:rPr lang="ru-RU" sz="4500" dirty="0"/>
              <a:t>Разноуровневые </a:t>
            </a:r>
            <a:r>
              <a:rPr lang="ru-RU" sz="4500" b="1" dirty="0"/>
              <a:t>дополнительные общеобразовательные программы цифрового, естественнонаучного, технического и гуманитарного </a:t>
            </a:r>
            <a:r>
              <a:rPr lang="ru-RU" sz="4500" dirty="0"/>
              <a:t>профилей: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проектная деятельность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научно-техническое творчество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шахматное образование</a:t>
            </a:r>
          </a:p>
          <a:p>
            <a:pPr>
              <a:buFont typeface="Symbol" pitchFamily="18" charset="2"/>
              <a:buChar char=""/>
            </a:pPr>
            <a:r>
              <a:rPr lang="en-US" sz="4500" dirty="0"/>
              <a:t>IT-</a:t>
            </a:r>
            <a:r>
              <a:rPr lang="ru-RU" sz="4500" dirty="0"/>
              <a:t>технологии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медиатворчество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социокультурные мероприятия</a:t>
            </a:r>
          </a:p>
          <a:p>
            <a:pPr>
              <a:buFont typeface="Symbol" pitchFamily="18" charset="2"/>
              <a:buChar char=""/>
            </a:pPr>
            <a:r>
              <a:rPr lang="ru-RU" sz="4500" dirty="0"/>
              <a:t>информационная, экологическая, социальная, дорожно-транспортная безопасность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22763" y="1454726"/>
            <a:ext cx="4835237" cy="34624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31640" y="339502"/>
            <a:ext cx="6779094" cy="5655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ОБРАЗОВАТЕЛЬНЫЕ НАПРАВЛЕНИЯ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823071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2123728" y="339502"/>
            <a:ext cx="7703765" cy="688181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 sz="2800"/>
            </a:pPr>
            <a:r>
              <a:rPr lang="ru-RU" sz="2400" b="1" dirty="0">
                <a:latin typeface="+mn-lt"/>
                <a:cs typeface="Arial" pitchFamily="34" charset="0"/>
              </a:rPr>
              <a:t>ПОВЫШЕНИЕ КВАЛИФИКАЦИИ ПЕДАГОГОВ</a:t>
            </a:r>
            <a:endParaRPr sz="2400" b="1" dirty="0">
              <a:latin typeface="+mn-lt"/>
              <a:cs typeface="Arial" pitchFamily="34" charset="0"/>
            </a:endParaRPr>
          </a:p>
        </p:txBody>
      </p:sp>
      <p:sp>
        <p:nvSpPr>
          <p:cNvPr id="162" name="Прямоугольник 3"/>
          <p:cNvSpPr txBox="1"/>
          <p:nvPr/>
        </p:nvSpPr>
        <p:spPr>
          <a:xfrm>
            <a:off x="827584" y="1203598"/>
            <a:ext cx="8136904" cy="20636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34289" tIns="34290" rIns="34289" bIns="34290">
            <a:spAutoFit/>
          </a:bodyPr>
          <a:lstStyle/>
          <a:p>
            <a:pPr>
              <a:lnSpc>
                <a:spcPct val="120000"/>
              </a:lnSpc>
              <a:buFont typeface="Arial" pitchFamily="34" charset="0"/>
              <a:buChar char="•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600" b="1" dirty="0"/>
              <a:t>ГИБКИЕ КОМПЕТЕНЦИИ ПРОЕКТНОЙ ДЕЯТЕЛЬНОСТИ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i="1" dirty="0"/>
              <a:t>Навыки презентации проекта</a:t>
            </a:r>
          </a:p>
          <a:p>
            <a:pPr>
              <a:lnSpc>
                <a:spcPct val="120000"/>
              </a:lnSpc>
              <a:buFont typeface="Wingdings" pitchFamily="2" charset="2"/>
              <a:buChar char="ü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i="1" dirty="0"/>
              <a:t>Обучение гибким компетенциям:</a:t>
            </a:r>
          </a:p>
          <a:p>
            <a:pPr marL="150395" indent="-150395">
              <a:lnSpc>
                <a:spcPct val="120000"/>
              </a:lnSpc>
              <a:buSzPct val="100000"/>
              <a:buFont typeface="Wingdings" pitchFamily="2" charset="2"/>
              <a:buChar char="ü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i="1" dirty="0"/>
              <a:t>Командная работа</a:t>
            </a:r>
          </a:p>
          <a:p>
            <a:pPr marL="150395" indent="-150395">
              <a:lnSpc>
                <a:spcPct val="120000"/>
              </a:lnSpc>
              <a:buSzPct val="100000"/>
              <a:buFont typeface="Wingdings" pitchFamily="2" charset="2"/>
              <a:buChar char="ü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sz="1400" i="1" dirty="0" err="1"/>
              <a:t>Креативное</a:t>
            </a:r>
            <a:r>
              <a:rPr lang="ru-RU" sz="1400" i="1" dirty="0"/>
              <a:t> и критическое мышление</a:t>
            </a:r>
          </a:p>
          <a:p>
            <a:pPr>
              <a:lnSpc>
                <a:spcPct val="120000"/>
              </a:lnSpc>
              <a:buFont typeface="Arial" pitchFamily="34" charset="0"/>
              <a:buChar char="•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lang="ru-RU" sz="1600" dirty="0"/>
          </a:p>
          <a:p>
            <a:pPr marL="150395" indent="-150395">
              <a:lnSpc>
                <a:spcPct val="120000"/>
              </a:lnSpc>
              <a:buSzPct val="100000"/>
              <a:buChar char="-"/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1566266" y="4041160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4685194" y="4034218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195486"/>
            <a:ext cx="239590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652120" y="1563638"/>
            <a:ext cx="3291413" cy="2289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707904" y="3585894"/>
            <a:ext cx="2304256" cy="155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1840" y="2715766"/>
            <a:ext cx="1999335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1331640" y="3487316"/>
            <a:ext cx="2332177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395536" y="2643758"/>
            <a:ext cx="2232248" cy="1585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3018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Прямоугольник 3"/>
          <p:cNvSpPr txBox="1"/>
          <p:nvPr/>
        </p:nvSpPr>
        <p:spPr>
          <a:xfrm>
            <a:off x="1566266" y="4041160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4685194" y="4034218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14348" y="1071552"/>
          <a:ext cx="8064892" cy="3458513"/>
        </p:xfrm>
        <a:graphic>
          <a:graphicData uri="http://schemas.openxmlformats.org/drawingml/2006/table">
            <a:tbl>
              <a:tblPr/>
              <a:tblGrid>
                <a:gridCol w="1512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32048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  <a:gridCol w="792085">
                  <a:extLst>
                    <a:ext uri="{9D8B030D-6E8A-4147-A177-3AD203B41FA5}">
                      <a16:colId xmlns="" xmlns:a16="http://schemas.microsoft.com/office/drawing/2014/main" val="20013"/>
                    </a:ext>
                  </a:extLst>
                </a:gridCol>
              </a:tblGrid>
              <a:tr h="255179"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Урочная деятельность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6887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Предметные области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Учебные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Количество годовых  часов по ООП /кол. часов по программе «Точка роста», использование кабинета, использование оборудования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33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979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Математика и информатика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Информатика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170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6267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Технология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68/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68/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 </a:t>
                      </a:r>
                      <a:r>
                        <a:rPr lang="ru-RU" sz="1100" b="1" dirty="0" err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en-US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u="sng" dirty="0">
                          <a:latin typeface="Times New Roman"/>
                          <a:ea typeface="Calibri"/>
                          <a:cs typeface="Times New Roman"/>
                        </a:rPr>
                        <a:t>272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80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107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Физическая культура и основы безопасности жизнедеятельности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Основы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безопасности жизнедеятельности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34/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каб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63774">
                <a:tc gridSpan="2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u="sng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u="sng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u="sng">
                          <a:latin typeface="Times New Roman"/>
                          <a:ea typeface="Calibri"/>
                          <a:cs typeface="Times New Roman"/>
                        </a:rPr>
                        <a:t>102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54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136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latin typeface="Times New Roman"/>
                          <a:ea typeface="Calibri"/>
                          <a:cs typeface="Times New Roman"/>
                        </a:rPr>
                        <a:t>68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u="sng" dirty="0">
                          <a:latin typeface="Times New Roman"/>
                          <a:ea typeface="Calibri"/>
                          <a:cs typeface="Times New Roman"/>
                        </a:rPr>
                        <a:t>578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ru-RU" sz="1100" b="1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386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047" marR="520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2267744" y="195486"/>
            <a:ext cx="4968553" cy="5040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Учебный 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273018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Прямоугольник 3"/>
          <p:cNvSpPr txBox="1"/>
          <p:nvPr/>
        </p:nvSpPr>
        <p:spPr>
          <a:xfrm>
            <a:off x="1566266" y="4041160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4685194" y="4034218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928662" y="1142990"/>
          <a:ext cx="7848875" cy="2611213"/>
        </p:xfrm>
        <a:graphic>
          <a:graphicData uri="http://schemas.openxmlformats.org/drawingml/2006/table">
            <a:tbl>
              <a:tblPr/>
              <a:tblGrid>
                <a:gridCol w="19350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0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460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4460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44609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44609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54254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54254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54254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51441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516428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44875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576063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272853">
                <a:tc gridSpan="13">
                  <a:txBody>
                    <a:bodyPr/>
                    <a:lstStyle/>
                    <a:p>
                      <a:pPr marL="0" marR="0" indent="0" algn="ctr" defTabSz="91439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Внеурочная деятельность</a:t>
                      </a:r>
                      <a:endParaRPr lang="ru-RU" sz="12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47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Учебные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предметы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Классы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Количество   часов в неделю / использование кабинета, использование оборудования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6335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2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 smtClean="0">
                          <a:latin typeface="Calibri"/>
                          <a:ea typeface="Calibri"/>
                          <a:cs typeface="Times New Roman"/>
                        </a:rPr>
                        <a:t>Медиацентр</a:t>
                      </a:r>
                      <a:r>
                        <a:rPr lang="ru-RU" sz="1000" baseline="0" dirty="0" smtClean="0">
                          <a:latin typeface="Calibri"/>
                          <a:ea typeface="Calibri"/>
                          <a:cs typeface="Times New Roman"/>
                        </a:rPr>
                        <a:t> «Пятёрочка»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5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Лего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85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Инженерный</a:t>
                      </a:r>
                      <a:r>
                        <a:rPr lang="ru-RU" sz="10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дизайн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52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ЮИД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1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Ландшафтный дизайн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22302">
                <a:tc>
                  <a:txBody>
                    <a:bodyPr/>
                    <a:lstStyle/>
                    <a:p>
                      <a:pPr marL="0" marR="0" indent="0" algn="r" defTabSz="914398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ИТОГО:</a:t>
                      </a:r>
                      <a:endParaRPr lang="ru-RU" sz="10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10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686" marR="566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2339752" y="195486"/>
            <a:ext cx="4968553" cy="4525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39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Учебный план</a:t>
            </a:r>
          </a:p>
        </p:txBody>
      </p:sp>
    </p:spTree>
    <p:extLst>
      <p:ext uri="{BB962C8B-B14F-4D97-AF65-F5344CB8AC3E}">
        <p14:creationId xmlns="" xmlns:p14="http://schemas.microsoft.com/office/powerpoint/2010/main" val="273018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Заголовок 1"/>
          <p:cNvSpPr txBox="1">
            <a:spLocks noGrp="1"/>
          </p:cNvSpPr>
          <p:nvPr>
            <p:ph type="title"/>
          </p:nvPr>
        </p:nvSpPr>
        <p:spPr>
          <a:xfrm>
            <a:off x="2267744" y="195486"/>
            <a:ext cx="4968553" cy="64807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2800"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Учебный план</a:t>
            </a:r>
            <a:endParaRPr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3" name="Прямоугольник 3"/>
          <p:cNvSpPr txBox="1"/>
          <p:nvPr/>
        </p:nvSpPr>
        <p:spPr>
          <a:xfrm>
            <a:off x="1566266" y="4041160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4685194" y="4034218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76" y="1000114"/>
            <a:ext cx="7344816" cy="3686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3018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Фото ТОЧКА РОСТА\IMG-20191126-WA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176314">
            <a:off x="7799482" y="2438524"/>
            <a:ext cx="1265586" cy="65818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63" name="Прямоугольник 3"/>
          <p:cNvSpPr txBox="1"/>
          <p:nvPr/>
        </p:nvSpPr>
        <p:spPr>
          <a:xfrm>
            <a:off x="1566266" y="4041160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sp>
        <p:nvSpPr>
          <p:cNvPr id="164" name="Прямоугольник 3"/>
          <p:cNvSpPr txBox="1"/>
          <p:nvPr/>
        </p:nvSpPr>
        <p:spPr>
          <a:xfrm>
            <a:off x="4685194" y="4034218"/>
            <a:ext cx="69312" cy="438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4289" tIns="34290" rIns="34289" bIns="34290">
            <a:spAutoFit/>
          </a:bodyPr>
          <a:lstStyle/>
          <a:p>
            <a:pPr>
              <a:lnSpc>
                <a:spcPct val="120000"/>
              </a:lnSpc>
              <a:defRPr sz="2000">
                <a:solidFill>
                  <a:srgbClr val="333E48"/>
                </a:solidFill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339502"/>
            <a:ext cx="755576" cy="2314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G:\Фото ТОЧКА РОСТА\IMG-20191126-WA00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2859782"/>
            <a:ext cx="1268924" cy="15841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8" name="Picture 4" descr="G:\Фото ТОЧКА РОСТА\IMG-20191126-WA0009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067944" y="3461374"/>
            <a:ext cx="1728192" cy="168212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G:\Фото ТОЧКА РОСТА\IMG_20191127_172838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flipH="1">
            <a:off x="6876256" y="195486"/>
            <a:ext cx="2091166" cy="1892747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31" name="Picture 7" descr="G:\Фото ТОЧКА РОСТА\IMG_20191127_173456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21192715">
            <a:off x="325619" y="946065"/>
            <a:ext cx="1815274" cy="136145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33" name="Picture 9" descr="G:\Фото ТОЧКА РОСТА\геолокация VR\IMG_20191127_171216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225708">
            <a:off x="4202159" y="1537369"/>
            <a:ext cx="145816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050" name="AutoShape 2" descr="https://mail.yandex.ru/message_part/20191127_183053.jpg?_uid=103451308&amp;name=20191127_183053.jpg&amp;hid=1.2&amp;ids=170855310863384876&amp;no_disposition=y&amp;exif_rotate=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508104" y="1203598"/>
            <a:ext cx="1280741" cy="170765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" name="Picture 5" descr="C:\Documents and Settings\Учитель\Рабочий стол\Робототехника\20191126_161950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 rot="21085568">
            <a:off x="1235691" y="2109766"/>
            <a:ext cx="1660501" cy="17353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7" name="Picture 4" descr="C:\Documents and Settings\Учитель\Рабочий стол\Робототехника\20191126_162012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1115616" y="3775348"/>
            <a:ext cx="1517860" cy="13681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8" name="Picture 6" descr="C:\Documents and Settings\Учитель\Рабочий стол\Робототехника\20191126_161933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 rot="689043">
            <a:off x="6463991" y="2254758"/>
            <a:ext cx="1334735" cy="177964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" name="Picture 2" descr="C:\Documents and Settings\Учитель\Рабочий стол\шахматы\20191126_161541.jpg"/>
          <p:cNvPicPr>
            <a:picLocks noChangeAspect="1" noChangeArrowheads="1"/>
          </p:cNvPicPr>
          <p:nvPr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5652120" y="3219822"/>
            <a:ext cx="1296144" cy="172819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14" cstate="email"/>
          <a:srcRect/>
          <a:stretch>
            <a:fillRect/>
          </a:stretch>
        </p:blipFill>
        <p:spPr bwMode="auto">
          <a:xfrm>
            <a:off x="2555776" y="4135388"/>
            <a:ext cx="1512168" cy="100811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2" name="Picture 8" descr="G:\Фото ТОЧКА РОСТА\IMG_20191127_173539.jpg"/>
          <p:cNvPicPr>
            <a:picLocks noChangeAspect="1" noChangeArrowheads="1"/>
          </p:cNvPicPr>
          <p:nvPr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2699792" y="2355726"/>
            <a:ext cx="1242138" cy="165618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G:\Фото ТОЧКА РОСТА\IMG_20191127_173035.jpg"/>
          <p:cNvPicPr>
            <a:picLocks noChangeAspect="1" noChangeArrowheads="1"/>
          </p:cNvPicPr>
          <p:nvPr/>
        </p:nvPicPr>
        <p:blipFill>
          <a:blip r:embed="rId16" cstate="email"/>
          <a:srcRect/>
          <a:stretch>
            <a:fillRect/>
          </a:stretch>
        </p:blipFill>
        <p:spPr bwMode="auto">
          <a:xfrm>
            <a:off x="2195736" y="1275606"/>
            <a:ext cx="2016224" cy="117613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Заголовок 20"/>
          <p:cNvSpPr>
            <a:spLocks noGrp="1"/>
          </p:cNvSpPr>
          <p:nvPr>
            <p:ph type="title"/>
          </p:nvPr>
        </p:nvSpPr>
        <p:spPr>
          <a:xfrm>
            <a:off x="2051720" y="205978"/>
            <a:ext cx="4680520" cy="7095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/>
              <a:t>ТОЧКА РОСТА – ПУТЬ К УСПЕХУ</a:t>
            </a:r>
          </a:p>
        </p:txBody>
      </p:sp>
      <p:pic>
        <p:nvPicPr>
          <p:cNvPr id="2052" name="Picture 4" descr="G:\Фото ТОЧКА РОСТА\шахматы\IMG-20191030-WA0001.jpg"/>
          <p:cNvPicPr>
            <a:picLocks noChangeAspect="1" noChangeArrowheads="1"/>
          </p:cNvPicPr>
          <p:nvPr/>
        </p:nvPicPr>
        <p:blipFill>
          <a:blip r:embed="rId17" cstate="email"/>
          <a:srcRect b="34135"/>
          <a:stretch>
            <a:fillRect/>
          </a:stretch>
        </p:blipFill>
        <p:spPr bwMode="auto">
          <a:xfrm>
            <a:off x="7235280" y="3467262"/>
            <a:ext cx="1908720" cy="16762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730189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41243</TotalTime>
  <Words>400</Words>
  <Application>Microsoft Office PowerPoint</Application>
  <PresentationFormat>Экран (16:9)</PresentationFormat>
  <Paragraphs>153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 </vt:lpstr>
      <vt:lpstr> </vt:lpstr>
      <vt:lpstr>Слайд 4</vt:lpstr>
      <vt:lpstr>ПОВЫШЕНИЕ КВАЛИФИКАЦИИ ПЕДАГОГОВ</vt:lpstr>
      <vt:lpstr>Слайд 6</vt:lpstr>
      <vt:lpstr>Слайд 7</vt:lpstr>
      <vt:lpstr>Учебный план</vt:lpstr>
      <vt:lpstr>ТОЧКА РОСТА – ПУТЬ К УСПЕХУ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pk</dc:creator>
  <cp:lastModifiedBy>Сморгон</cp:lastModifiedBy>
  <cp:revision>1388</cp:revision>
  <cp:lastPrinted>2017-04-03T09:56:10Z</cp:lastPrinted>
  <dcterms:created xsi:type="dcterms:W3CDTF">2014-09-01T10:01:09Z</dcterms:created>
  <dcterms:modified xsi:type="dcterms:W3CDTF">2020-08-27T07:13:19Z</dcterms:modified>
</cp:coreProperties>
</file>